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7" r:id="rId3"/>
    <p:sldId id="259" r:id="rId4"/>
    <p:sldId id="260" r:id="rId5"/>
    <p:sldId id="261" r:id="rId6"/>
    <p:sldId id="262" r:id="rId7"/>
    <p:sldId id="264" r:id="rId8"/>
    <p:sldId id="266" r:id="rId9"/>
    <p:sldId id="267" r:id="rId10"/>
    <p:sldId id="268" r:id="rId11"/>
    <p:sldId id="269" r:id="rId12"/>
    <p:sldId id="270" r:id="rId13"/>
    <p:sldId id="275" r:id="rId14"/>
    <p:sldId id="274" r:id="rId15"/>
    <p:sldId id="271" r:id="rId16"/>
    <p:sldId id="272" r:id="rId17"/>
    <p:sldId id="273" r:id="rId18"/>
    <p:sldId id="300" r:id="rId19"/>
    <p:sldId id="301" r:id="rId20"/>
    <p:sldId id="326" r:id="rId21"/>
    <p:sldId id="302" r:id="rId22"/>
    <p:sldId id="312" r:id="rId23"/>
    <p:sldId id="257" r:id="rId24"/>
    <p:sldId id="258" r:id="rId25"/>
    <p:sldId id="310" r:id="rId26"/>
    <p:sldId id="314" r:id="rId27"/>
    <p:sldId id="289" r:id="rId28"/>
    <p:sldId id="288" r:id="rId29"/>
    <p:sldId id="323" r:id="rId30"/>
    <p:sldId id="296" r:id="rId31"/>
    <p:sldId id="297" r:id="rId32"/>
    <p:sldId id="298" r:id="rId33"/>
    <p:sldId id="313" r:id="rId34"/>
    <p:sldId id="311" r:id="rId35"/>
    <p:sldId id="328" r:id="rId36"/>
    <p:sldId id="278" r:id="rId37"/>
    <p:sldId id="282" r:id="rId38"/>
    <p:sldId id="290" r:id="rId39"/>
    <p:sldId id="295" r:id="rId40"/>
    <p:sldId id="281" r:id="rId41"/>
    <p:sldId id="286" r:id="rId42"/>
    <p:sldId id="299" r:id="rId43"/>
    <p:sldId id="291" r:id="rId44"/>
    <p:sldId id="284" r:id="rId45"/>
    <p:sldId id="294" r:id="rId46"/>
    <p:sldId id="293" r:id="rId47"/>
    <p:sldId id="308" r:id="rId48"/>
    <p:sldId id="309" r:id="rId49"/>
    <p:sldId id="287" r:id="rId50"/>
    <p:sldId id="303" r:id="rId51"/>
    <p:sldId id="283" r:id="rId52"/>
    <p:sldId id="304" r:id="rId53"/>
    <p:sldId id="321" r:id="rId54"/>
    <p:sldId id="322" r:id="rId55"/>
    <p:sldId id="305" r:id="rId56"/>
    <p:sldId id="316" r:id="rId57"/>
    <p:sldId id="307" r:id="rId58"/>
    <p:sldId id="319" r:id="rId59"/>
    <p:sldId id="318" r:id="rId60"/>
    <p:sldId id="329" r:id="rId61"/>
    <p:sldId id="327" r:id="rId62"/>
    <p:sldId id="330" r:id="rId63"/>
    <p:sldId id="317" r:id="rId64"/>
    <p:sldId id="315" r:id="rId65"/>
    <p:sldId id="325" r:id="rId66"/>
    <p:sldId id="324" r:id="rId6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49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28118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0206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8210957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389454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26379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3071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6200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269209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55178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6669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6103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D05595F-0637-4204-B178-E9F60A7BE510}" type="datetimeFigureOut">
              <a:rPr lang="hu-HU" smtClean="0"/>
              <a:t>2021. 08. 08.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B3C58F5-4195-497E-8308-1033727A1DFD}" type="slidenum">
              <a:rPr lang="hu-HU" smtClean="0"/>
              <a:t>‹#›</a:t>
            </a:fld>
            <a:endParaRPr lang="hu-H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791531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594">
          <p15:clr>
            <a:srgbClr val="F26B43"/>
          </p15:clr>
        </p15:guide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4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gif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7" Type="http://schemas.openxmlformats.org/officeDocument/2006/relationships/image" Target="../media/image115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u-HU" sz="6000" dirty="0"/>
              <a:t>ÖKOISKOLA</a:t>
            </a:r>
            <a:br>
              <a:rPr lang="hu-HU" sz="6000" dirty="0"/>
            </a:br>
            <a:r>
              <a:rPr lang="hu-HU" sz="6000" dirty="0"/>
              <a:t>beszámoló</a:t>
            </a:r>
            <a:br>
              <a:rPr lang="hu-HU" sz="6000" dirty="0"/>
            </a:br>
            <a:r>
              <a:rPr lang="hu-HU" sz="6000" dirty="0"/>
              <a:t>2020-2021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5801032" y="6056671"/>
            <a:ext cx="29890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Összeállította: Frekot Erika</a:t>
            </a:r>
          </a:p>
        </p:txBody>
      </p:sp>
    </p:spTree>
    <p:extLst>
      <p:ext uri="{BB962C8B-B14F-4D97-AF65-F5344CB8AC3E}">
        <p14:creationId xmlns:p14="http://schemas.microsoft.com/office/powerpoint/2010/main" val="4078997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25" y="816077"/>
            <a:ext cx="7400413" cy="5550310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248697" y="176981"/>
            <a:ext cx="4611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Furcsa évünk volt…</a:t>
            </a:r>
          </a:p>
        </p:txBody>
      </p:sp>
    </p:spTree>
    <p:extLst>
      <p:ext uri="{BB962C8B-B14F-4D97-AF65-F5344CB8AC3E}">
        <p14:creationId xmlns:p14="http://schemas.microsoft.com/office/powerpoint/2010/main" val="2157847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p 10"/>
          <p:cNvSpPr/>
          <p:nvPr/>
        </p:nvSpPr>
        <p:spPr>
          <a:xfrm>
            <a:off x="7325033" y="39725"/>
            <a:ext cx="1499520" cy="15141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Szövegdoboz 3"/>
          <p:cNvSpPr txBox="1"/>
          <p:nvPr/>
        </p:nvSpPr>
        <p:spPr>
          <a:xfrm>
            <a:off x="1091381" y="481781"/>
            <a:ext cx="7226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 július: Erdei vándortábor a Vasi-Hegyháton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875070" y="1022555"/>
            <a:ext cx="26547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Ízelítő a programokból: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Kirándulások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Vasvári Sánc és Vaskapu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Vasvári Helytörténeti Múzeum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Hegypásztor Kör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Jeli Varázskert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/>
              <a:t>Mindszenty József emlékház</a:t>
            </a:r>
          </a:p>
          <a:p>
            <a:endParaRPr lang="hu-HU" sz="2000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89" y="1165123"/>
            <a:ext cx="4066920" cy="3052916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974" y="3834579"/>
            <a:ext cx="3919391" cy="2942170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1219200" y="4907664"/>
            <a:ext cx="3323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Táborvezetők: </a:t>
            </a:r>
          </a:p>
          <a:p>
            <a:r>
              <a:rPr lang="hu-HU" sz="2400" dirty="0"/>
              <a:t>Varga Anna, </a:t>
            </a:r>
          </a:p>
          <a:p>
            <a:r>
              <a:rPr lang="hu-HU" sz="2400" dirty="0"/>
              <a:t>Kunné Szilágyi Andrea, Kun József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7723341" y="612143"/>
            <a:ext cx="776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Nyár</a:t>
            </a:r>
          </a:p>
        </p:txBody>
      </p:sp>
    </p:spTree>
    <p:extLst>
      <p:ext uri="{BB962C8B-B14F-4D97-AF65-F5344CB8AC3E}">
        <p14:creationId xmlns:p14="http://schemas.microsoft.com/office/powerpoint/2010/main" val="1359209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11262" y="1511818"/>
            <a:ext cx="788547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>
                <a:solidFill>
                  <a:srgbClr val="143200"/>
                </a:solidFill>
                <a:latin typeface="Arial" panose="020B0604020202020204" pitchFamily="34" charset="0"/>
              </a:rPr>
              <a:t>Ízelítő a programokból:</a:t>
            </a:r>
          </a:p>
          <a:p>
            <a:pPr marL="285750" indent="-285750">
              <a:buFontTx/>
              <a:buChar char="-"/>
            </a:pPr>
            <a:r>
              <a:rPr lang="hu-HU" sz="2000" b="0" i="0" dirty="0" err="1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indiánkenuzás</a:t>
            </a:r>
            <a:r>
              <a:rPr lang="hu-HU" sz="2000" b="0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hu-HU" sz="2000" b="0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kerékpározás</a:t>
            </a:r>
          </a:p>
          <a:p>
            <a:pPr marL="285750" indent="-285750">
              <a:buFontTx/>
              <a:buChar char="-"/>
            </a:pPr>
            <a:r>
              <a:rPr lang="hu-HU" sz="2000" b="0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sátorozás </a:t>
            </a:r>
          </a:p>
          <a:p>
            <a:pPr marL="285750" indent="-285750">
              <a:buFontTx/>
              <a:buChar char="-"/>
            </a:pPr>
            <a:r>
              <a:rPr lang="hu-HU" sz="2000" b="0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Zempléni Kalandpark </a:t>
            </a:r>
          </a:p>
          <a:p>
            <a:pPr marL="285750" indent="-285750">
              <a:buFontTx/>
              <a:buChar char="-"/>
            </a:pPr>
            <a:r>
              <a:rPr lang="hu-HU" sz="2000" b="0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evezés a szlovákiai Borsiba, II. Rákóczi Ferenc szülőhelyére</a:t>
            </a:r>
          </a:p>
          <a:p>
            <a:pPr marL="285750" indent="-285750">
              <a:buFontTx/>
              <a:buChar char="-"/>
            </a:pPr>
            <a:r>
              <a:rPr lang="hu-HU" sz="2000" b="0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Megyer-hegyi Tengerszem</a:t>
            </a:r>
            <a:endParaRPr lang="hu-HU" sz="2000" dirty="0"/>
          </a:p>
        </p:txBody>
      </p:sp>
      <p:sp>
        <p:nvSpPr>
          <p:cNvPr id="3" name="Szövegdoboz 2"/>
          <p:cNvSpPr txBox="1"/>
          <p:nvPr/>
        </p:nvSpPr>
        <p:spPr>
          <a:xfrm>
            <a:off x="1578179" y="196645"/>
            <a:ext cx="53437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 augusztus  </a:t>
            </a:r>
          </a:p>
          <a:p>
            <a:r>
              <a:rPr lang="hu-HU" sz="2400" dirty="0"/>
              <a:t>A 7.a  ötnapos osztálytábora</a:t>
            </a:r>
          </a:p>
          <a:p>
            <a:r>
              <a:rPr lang="hu-HU" sz="2400" b="1" i="0" dirty="0">
                <a:solidFill>
                  <a:srgbClr val="143200"/>
                </a:solidFill>
                <a:effectLst/>
                <a:latin typeface="Arial" panose="020B0604020202020204" pitchFamily="34" charset="0"/>
              </a:rPr>
              <a:t>Tokaj- Sátoraljaújhely-Felsőberecki</a:t>
            </a:r>
            <a:endParaRPr lang="hu-HU" sz="2400" b="1" dirty="0"/>
          </a:p>
        </p:txBody>
      </p:sp>
      <p:pic>
        <p:nvPicPr>
          <p:cNvPr id="3074" name="Picture 2" descr="http://www.adygimnazium.eu/data/cms/page/files/7322/s4-els%C5%91%20t%C3%BA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525" y="3628102"/>
            <a:ext cx="4197899" cy="315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p 4"/>
          <p:cNvSpPr/>
          <p:nvPr/>
        </p:nvSpPr>
        <p:spPr>
          <a:xfrm>
            <a:off x="7325033" y="39725"/>
            <a:ext cx="1499520" cy="15141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7723341" y="612143"/>
            <a:ext cx="776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Nyár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1061884" y="4198374"/>
            <a:ext cx="2674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Vezette: Varga Anna</a:t>
            </a:r>
          </a:p>
        </p:txBody>
      </p:sp>
    </p:spTree>
    <p:extLst>
      <p:ext uri="{BB962C8B-B14F-4D97-AF65-F5344CB8AC3E}">
        <p14:creationId xmlns:p14="http://schemas.microsoft.com/office/powerpoint/2010/main" val="2511682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1267744" y="195696"/>
            <a:ext cx="6045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Nyertünk a XIII. kerületi Környezetvédelmi pályázaton (2019).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1032385" y="1445425"/>
            <a:ext cx="8003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Megvalósítás: 2020 nyarán</a:t>
            </a:r>
          </a:p>
        </p:txBody>
      </p:sp>
      <p:pic>
        <p:nvPicPr>
          <p:cNvPr id="1026" name="Picture 2" descr="Fájl:Face-smile.svg – Wikipé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98" y="82299"/>
            <a:ext cx="1067671" cy="106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2522844" y="983760"/>
            <a:ext cx="6237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Cél: a Madárbarát kert fejlesztése</a:t>
            </a: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878" y="1616444"/>
            <a:ext cx="3298722" cy="2474042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907" y="2009467"/>
            <a:ext cx="3457267" cy="4609689"/>
          </a:xfrm>
          <a:prstGeom prst="rect">
            <a:avLst/>
          </a:prstGeom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039" y="4261505"/>
            <a:ext cx="3461993" cy="2596495"/>
          </a:xfrm>
          <a:prstGeom prst="rect">
            <a:avLst/>
          </a:prstGeom>
        </p:spPr>
      </p:pic>
      <p:pic>
        <p:nvPicPr>
          <p:cNvPr id="11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750" y="195696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076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449" y="363788"/>
            <a:ext cx="2286615" cy="3048819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1337187" y="442452"/>
            <a:ext cx="4434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Rovar Hotel fejlesztésére is jutott a pályázati pénzből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148" y="2971799"/>
            <a:ext cx="4742426" cy="3556819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278193" y="2379407"/>
            <a:ext cx="4493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Van már süntanyánk is!</a:t>
            </a:r>
          </a:p>
        </p:txBody>
      </p:sp>
      <p:pic>
        <p:nvPicPr>
          <p:cNvPr id="6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34" y="5524780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02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722671" y="1006346"/>
            <a:ext cx="74233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Alapítványunk nyert a XIII. kerületi oktatási intézmények udvarának fejlesztési támogatására kiírt pályázaton!</a:t>
            </a:r>
          </a:p>
          <a:p>
            <a:r>
              <a:rPr lang="hu-HU" sz="2400" dirty="0"/>
              <a:t>Elnyert összeg: </a:t>
            </a:r>
            <a:r>
              <a:rPr lang="hu-HU" sz="2400" b="1" dirty="0"/>
              <a:t>1.037.560 Ft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722671" y="2072482"/>
            <a:ext cx="4714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szakmai terveket készítette: </a:t>
            </a:r>
            <a:r>
              <a:rPr lang="hu-HU" sz="2400" b="1" dirty="0" err="1"/>
              <a:t>Pizmány</a:t>
            </a:r>
            <a:r>
              <a:rPr lang="hu-HU" sz="2400" b="1" dirty="0"/>
              <a:t> Marcell</a:t>
            </a:r>
            <a:r>
              <a:rPr lang="hu-HU" sz="2400" dirty="0"/>
              <a:t>, egykori diákunk, jelenleg kert- és tájépítész hallgató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238" y="2038555"/>
            <a:ext cx="3333135" cy="4444180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1877961" y="5938684"/>
            <a:ext cx="4621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Ötletgazda: Frekot Erika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381" y="3366217"/>
            <a:ext cx="3306850" cy="2479060"/>
          </a:xfrm>
          <a:prstGeom prst="rect">
            <a:avLst/>
          </a:prstGeom>
        </p:spPr>
      </p:pic>
      <p:pic>
        <p:nvPicPr>
          <p:cNvPr id="8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23" y="107486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453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60" y="297425"/>
            <a:ext cx="8116528" cy="4058265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60" y="1437967"/>
            <a:ext cx="8116528" cy="4058264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46" y="2347451"/>
            <a:ext cx="8032955" cy="401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75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28688" y="271126"/>
            <a:ext cx="6396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Összesen 50 diák 170 IKSZ munkaórában segített létrehozni a zöld átriumot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1670">
            <a:off x="541030" y="1480242"/>
            <a:ext cx="3886792" cy="2915094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3082">
            <a:off x="4526114" y="1261329"/>
            <a:ext cx="3939459" cy="295459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8894">
            <a:off x="592985" y="3404590"/>
            <a:ext cx="3716594" cy="2787446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1013">
            <a:off x="4200714" y="3369846"/>
            <a:ext cx="4165372" cy="3124029"/>
          </a:xfrm>
          <a:prstGeom prst="rect">
            <a:avLst/>
          </a:prstGeom>
        </p:spPr>
      </p:pic>
      <p:sp>
        <p:nvSpPr>
          <p:cNvPr id="7" name="Nap 6"/>
          <p:cNvSpPr/>
          <p:nvPr/>
        </p:nvSpPr>
        <p:spPr>
          <a:xfrm>
            <a:off x="7325033" y="39725"/>
            <a:ext cx="1499520" cy="15141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Szövegdoboz 7"/>
          <p:cNvSpPr txBox="1"/>
          <p:nvPr/>
        </p:nvSpPr>
        <p:spPr>
          <a:xfrm>
            <a:off x="7708490" y="629265"/>
            <a:ext cx="707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Nyár</a:t>
            </a:r>
          </a:p>
        </p:txBody>
      </p:sp>
    </p:spTree>
    <p:extLst>
      <p:ext uri="{BB962C8B-B14F-4D97-AF65-F5344CB8AC3E}">
        <p14:creationId xmlns:p14="http://schemas.microsoft.com/office/powerpoint/2010/main" val="62804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p 9"/>
          <p:cNvSpPr/>
          <p:nvPr/>
        </p:nvSpPr>
        <p:spPr>
          <a:xfrm>
            <a:off x="7325033" y="39725"/>
            <a:ext cx="1499520" cy="15141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4440">
            <a:off x="655051" y="500163"/>
            <a:ext cx="4929238" cy="3696929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7026">
            <a:off x="3845112" y="1620953"/>
            <a:ext cx="4778241" cy="3583681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468" y="3451123"/>
            <a:ext cx="4370132" cy="3277599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7708490" y="629265"/>
            <a:ext cx="707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Nyár</a:t>
            </a:r>
          </a:p>
        </p:txBody>
      </p:sp>
    </p:spTree>
    <p:extLst>
      <p:ext uri="{BB962C8B-B14F-4D97-AF65-F5344CB8AC3E}">
        <p14:creationId xmlns:p14="http://schemas.microsoft.com/office/powerpoint/2010/main" val="413738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1959">
            <a:off x="400489" y="674693"/>
            <a:ext cx="5201628" cy="3901221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5242">
            <a:off x="4671183" y="1326644"/>
            <a:ext cx="3598866" cy="4798489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77" y="3374922"/>
            <a:ext cx="4513008" cy="3384755"/>
          </a:xfrm>
          <a:prstGeom prst="rect">
            <a:avLst/>
          </a:prstGeom>
        </p:spPr>
      </p:pic>
      <p:sp>
        <p:nvSpPr>
          <p:cNvPr id="6" name="Nap 5"/>
          <p:cNvSpPr/>
          <p:nvPr/>
        </p:nvSpPr>
        <p:spPr>
          <a:xfrm>
            <a:off x="7325033" y="39725"/>
            <a:ext cx="1499520" cy="15141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/>
          <p:cNvSpPr txBox="1"/>
          <p:nvPr/>
        </p:nvSpPr>
        <p:spPr>
          <a:xfrm>
            <a:off x="7708490" y="629265"/>
            <a:ext cx="7079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Nyár</a:t>
            </a:r>
          </a:p>
        </p:txBody>
      </p:sp>
    </p:spTree>
    <p:extLst>
      <p:ext uri="{BB962C8B-B14F-4D97-AF65-F5344CB8AC3E}">
        <p14:creationId xmlns:p14="http://schemas.microsoft.com/office/powerpoint/2010/main" val="117531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115" y="0"/>
            <a:ext cx="5143500" cy="6858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002890" y="422787"/>
            <a:ext cx="17698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szakmai irányítást </a:t>
            </a:r>
            <a:r>
              <a:rPr lang="hu-HU" sz="2400" dirty="0" err="1"/>
              <a:t>Pizmány</a:t>
            </a:r>
            <a:r>
              <a:rPr lang="hu-HU" sz="2400" dirty="0"/>
              <a:t> Marcell végezte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22" y="2556386"/>
            <a:ext cx="2256503" cy="300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281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161" y="1256069"/>
            <a:ext cx="5673213" cy="425491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022555" y="235974"/>
            <a:ext cx="7079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Szülői és tanári felajánlásból is sok növényt kaptunk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42" y="3567880"/>
            <a:ext cx="4080387" cy="306029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31" y="774289"/>
            <a:ext cx="2782529" cy="208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357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189703" y="186812"/>
            <a:ext cx="7580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Az iskola munkatársai és tanárai is sokat segítettek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251" y="727587"/>
            <a:ext cx="3959123" cy="2969342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75" y="1487129"/>
            <a:ext cx="4277032" cy="320777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037" y="3869446"/>
            <a:ext cx="3466906" cy="260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583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32" y="1877962"/>
            <a:ext cx="3407492" cy="4543323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838507" y="235973"/>
            <a:ext cx="3578942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2020. augusztus:  </a:t>
            </a:r>
          </a:p>
          <a:p>
            <a:pPr algn="ctr"/>
            <a:r>
              <a:rPr lang="hu-HU" sz="2400" dirty="0"/>
              <a:t>a XIII. Kerületi Önkormányzat tagjai az átriumban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173" y="235973"/>
            <a:ext cx="4385187" cy="3288890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5216011" y="3675116"/>
            <a:ext cx="295951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2020.10.27.: a TV13 riportot készít az átriumról</a:t>
            </a:r>
          </a:p>
        </p:txBody>
      </p:sp>
    </p:spTree>
    <p:extLst>
      <p:ext uri="{BB962C8B-B14F-4D97-AF65-F5344CB8AC3E}">
        <p14:creationId xmlns:p14="http://schemas.microsoft.com/office/powerpoint/2010/main" val="856600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670" y="973392"/>
            <a:ext cx="7557729" cy="5668297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465006" y="285135"/>
            <a:ext cx="395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err="1"/>
              <a:t>Drónos</a:t>
            </a:r>
            <a:r>
              <a:rPr lang="hu-HU" sz="2400" dirty="0"/>
              <a:t> felvétel is készült</a:t>
            </a:r>
          </a:p>
        </p:txBody>
      </p:sp>
    </p:spTree>
    <p:extLst>
      <p:ext uri="{BB962C8B-B14F-4D97-AF65-F5344CB8AC3E}">
        <p14:creationId xmlns:p14="http://schemas.microsoft.com/office/powerpoint/2010/main" val="2384159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43897" y="334297"/>
            <a:ext cx="6715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lényeg: a diákok megszerették, használják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7" y="985683"/>
            <a:ext cx="3805084" cy="2853813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580" y="3156154"/>
            <a:ext cx="4562297" cy="3423024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535" y="815852"/>
            <a:ext cx="2962787" cy="222209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12" y="4129548"/>
            <a:ext cx="2726813" cy="204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85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973393" y="1099572"/>
            <a:ext cx="8062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Tavalyi XIII. kerületi Környezetvédelmi pályázatunk sajnos nem nyert (2020)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6017342" y="3112135"/>
            <a:ext cx="2851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Pályázó: Kiss Katalin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973393" y="1898078"/>
            <a:ext cx="6449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Cél lett volna: a Rózsakert fejlesztése</a:t>
            </a:r>
          </a:p>
        </p:txBody>
      </p:sp>
      <p:pic>
        <p:nvPicPr>
          <p:cNvPr id="2050" name="Picture 2" descr="3 gyönyörű rózsakert itthon és a nagyvilágban! – morzsaFA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37" y="2359743"/>
            <a:ext cx="4651732" cy="3387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052" y="157398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zövegdoboz 6"/>
          <p:cNvSpPr txBox="1"/>
          <p:nvPr/>
        </p:nvSpPr>
        <p:spPr>
          <a:xfrm>
            <a:off x="1797563" y="157398"/>
            <a:ext cx="3824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accent1">
                    <a:lumMod val="50000"/>
                  </a:schemeClr>
                </a:solidFill>
              </a:rPr>
              <a:t>Pályázatok</a:t>
            </a:r>
          </a:p>
        </p:txBody>
      </p:sp>
    </p:spTree>
    <p:extLst>
      <p:ext uri="{BB962C8B-B14F-4D97-AF65-F5344CB8AC3E}">
        <p14:creationId xmlns:p14="http://schemas.microsoft.com/office/powerpoint/2010/main" val="333792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797563" y="157398"/>
            <a:ext cx="3824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accent1">
                    <a:lumMod val="50000"/>
                  </a:schemeClr>
                </a:solidFill>
              </a:rPr>
              <a:t>Pályázatok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865238" y="643861"/>
            <a:ext cx="7079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Beadtuk az új pályázatot a XIII. kerületi Környezetvédelmi pályázatra (2021)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912657" y="1499656"/>
            <a:ext cx="2851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Pályázó: Kiss Katalin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912657" y="1962639"/>
            <a:ext cx="7266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Cél: a diákok által készített növényismertető plakátok számára plakáttartók vásárlása</a:t>
            </a:r>
          </a:p>
        </p:txBody>
      </p:sp>
      <p:pic>
        <p:nvPicPr>
          <p:cNvPr id="7" name="Picture 2" descr="Plakáttartó, alumínium, 20 mm-es profil 105-15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35" y="2987675"/>
            <a:ext cx="5085019" cy="362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052" y="157398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89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6407" y="166480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/>
          <p:cNvSpPr txBox="1"/>
          <p:nvPr/>
        </p:nvSpPr>
        <p:spPr>
          <a:xfrm>
            <a:off x="1797563" y="157398"/>
            <a:ext cx="3824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accent1">
                    <a:lumMod val="50000"/>
                  </a:schemeClr>
                </a:solidFill>
              </a:rPr>
              <a:t>Pályázatok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865238" y="643861"/>
            <a:ext cx="7079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Áprilisban beadtuk az új pályázatot a XIII. kerületi </a:t>
            </a:r>
            <a:r>
              <a:rPr lang="hu-HU" sz="2400" b="1" dirty="0"/>
              <a:t>Udvarfejlesztési pályázatra </a:t>
            </a:r>
            <a:r>
              <a:rPr lang="hu-HU" sz="2400" dirty="0"/>
              <a:t>(2021)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1002890" y="1887794"/>
            <a:ext cx="7226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Cél: az udvar sportpályáinak felújítása</a:t>
            </a:r>
          </a:p>
        </p:txBody>
      </p:sp>
      <p:pic>
        <p:nvPicPr>
          <p:cNvPr id="1026" name="Picture 2" descr="Dühös mosoly. A szimbólumok által írt hangulatjelek értéke, dekódolásuk,  kijelölése és típusú hangulatjelek. A külföldiekkel való kommunikáció sorá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54" y="2908560"/>
            <a:ext cx="3566494" cy="3566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4847302" y="3392129"/>
            <a:ext cx="3382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Sajnos, nem nyertünk.</a:t>
            </a:r>
          </a:p>
        </p:txBody>
      </p:sp>
    </p:spTree>
    <p:extLst>
      <p:ext uri="{BB962C8B-B14F-4D97-AF65-F5344CB8AC3E}">
        <p14:creationId xmlns:p14="http://schemas.microsoft.com/office/powerpoint/2010/main" val="356290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797563" y="157398"/>
            <a:ext cx="3824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chemeClr val="accent1">
                    <a:lumMod val="50000"/>
                  </a:schemeClr>
                </a:solidFill>
              </a:rPr>
              <a:t>Pályázatok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1176649" y="1560786"/>
            <a:ext cx="77117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Beadtuk az Örökös ökoiskola címre a pályázatot </a:t>
            </a:r>
          </a:p>
          <a:p>
            <a:r>
              <a:rPr lang="hu-HU" sz="2800" dirty="0"/>
              <a:t>(2021 tavaszán)</a:t>
            </a:r>
          </a:p>
        </p:txBody>
      </p:sp>
      <p:pic>
        <p:nvPicPr>
          <p:cNvPr id="2052" name="Picture 4" descr="PÁLYÁZAT csecsemő és kisgyermek nevelő, gondozó munkakör betöltésére |  GYÖMÖ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052" y="157398"/>
            <a:ext cx="1245310" cy="93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Örökös ökoisko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185" y="3018872"/>
            <a:ext cx="428625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657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58646" y="392979"/>
            <a:ext cx="7654412" cy="2565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Angyalföldi Sportfesztivál</a:t>
            </a:r>
            <a:endParaRPr lang="hu-H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Több csapatunk is képviselte iskolánkat a rendezvényen: k</a:t>
            </a: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osárlabda vegyes csapat, két röplabda vegyes csapat és kispályás labdarúgás fiú csapattal. S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ok felnőtt csapat között kell helytállni diákjainknak, ami idén is jól sikerült, a komplex versenyben 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VI. helyen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végeztünk.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260486" y="392979"/>
            <a:ext cx="16594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2020.09.27.</a:t>
            </a:r>
            <a:endParaRPr lang="hu-HU" sz="2400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97" y="3354111"/>
            <a:ext cx="3577493" cy="3424696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139" y="3354111"/>
            <a:ext cx="3693461" cy="3374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992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012722" y="275303"/>
            <a:ext cx="5702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 szeptember - december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1209368" y="953729"/>
            <a:ext cx="64597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Biológia verseny</a:t>
            </a:r>
          </a:p>
          <a:p>
            <a:endParaRPr lang="hu-HU" sz="2400" dirty="0"/>
          </a:p>
          <a:p>
            <a:r>
              <a:rPr lang="hu-HU" sz="2400" dirty="0"/>
              <a:t>Résztvevők: III., IV., XIII., XIV. kerületi </a:t>
            </a:r>
            <a:r>
              <a:rPr lang="hu-HU" sz="2400" dirty="0" err="1"/>
              <a:t>felsőtagozatos</a:t>
            </a:r>
            <a:r>
              <a:rPr lang="hu-HU" sz="2400" dirty="0"/>
              <a:t> diákok     </a:t>
            </a:r>
            <a:r>
              <a:rPr lang="hu-HU" sz="2400" b="1" dirty="0">
                <a:solidFill>
                  <a:srgbClr val="FF0000"/>
                </a:solidFill>
              </a:rPr>
              <a:t>128 fő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1622322" y="2877802"/>
            <a:ext cx="6459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Téma:  A Margitsziget élővilága</a:t>
            </a:r>
          </a:p>
        </p:txBody>
      </p:sp>
      <p:pic>
        <p:nvPicPr>
          <p:cNvPr id="2050" name="Picture 2" descr="BUDAPEST - MARGIT SZIGET 300-ÉVES PLATÁN | Mapio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858" y="3410638"/>
            <a:ext cx="4265461" cy="319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argit-sziget | Hollósi Zoltán Blogj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268" y="3410638"/>
            <a:ext cx="2133797" cy="319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p 1"/>
          <p:cNvSpPr/>
          <p:nvPr/>
        </p:nvSpPr>
        <p:spPr>
          <a:xfrm>
            <a:off x="7079226" y="275303"/>
            <a:ext cx="1661651" cy="1661652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Szövegdoboz 2"/>
          <p:cNvSpPr txBox="1"/>
          <p:nvPr/>
        </p:nvSpPr>
        <p:spPr>
          <a:xfrm>
            <a:off x="7639665" y="906074"/>
            <a:ext cx="688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Ősz</a:t>
            </a:r>
          </a:p>
        </p:txBody>
      </p:sp>
    </p:spTree>
    <p:extLst>
      <p:ext uri="{BB962C8B-B14F-4D97-AF65-F5344CB8AC3E}">
        <p14:creationId xmlns:p14="http://schemas.microsoft.com/office/powerpoint/2010/main" val="1954551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005683"/>
              </p:ext>
            </p:extLst>
          </p:nvPr>
        </p:nvGraphicFramePr>
        <p:xfrm>
          <a:off x="868926" y="1040581"/>
          <a:ext cx="7543800" cy="3708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8800">
                  <a:extLst>
                    <a:ext uri="{9D8B030D-6E8A-4147-A177-3AD203B41FA5}">
                      <a16:colId xmlns:a16="http://schemas.microsoft.com/office/drawing/2014/main" val="1566623438"/>
                    </a:ext>
                  </a:extLst>
                </a:gridCol>
                <a:gridCol w="2044700">
                  <a:extLst>
                    <a:ext uri="{9D8B030D-6E8A-4147-A177-3AD203B41FA5}">
                      <a16:colId xmlns:a16="http://schemas.microsoft.com/office/drawing/2014/main" val="596485868"/>
                    </a:ext>
                  </a:extLst>
                </a:gridCol>
                <a:gridCol w="4940300">
                  <a:extLst>
                    <a:ext uri="{9D8B030D-6E8A-4147-A177-3AD203B41FA5}">
                      <a16:colId xmlns:a16="http://schemas.microsoft.com/office/drawing/2014/main" val="2549401910"/>
                    </a:ext>
                  </a:extLst>
                </a:gridCol>
              </a:tblGrid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1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>
                          <a:effectLst/>
                        </a:rPr>
                        <a:t>Medgyesi Júlia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Angol Nyelvet Emelt Szinten Oktató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87218355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1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>
                          <a:effectLst/>
                        </a:rPr>
                        <a:t>Medgyesi András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Angol Nyelvet Emelt Szinten Oktató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41086102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3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>
                          <a:effectLst/>
                        </a:rPr>
                        <a:t>Hamar Petra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Hunyadi Mátyás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0613835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4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 err="1">
                          <a:effectLst/>
                        </a:rPr>
                        <a:t>Mihalek</a:t>
                      </a:r>
                      <a:r>
                        <a:rPr lang="hu-HU" sz="2000" b="1" u="none" strike="noStrike" dirty="0">
                          <a:effectLst/>
                        </a:rPr>
                        <a:t> Bianka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Hunyadi Mátyás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61285346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5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>
                          <a:effectLst/>
                        </a:rPr>
                        <a:t>Dömötör Áron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Pannónia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66772988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6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>
                          <a:effectLst/>
                        </a:rPr>
                        <a:t>Helyi Regina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Újpesti Karinthy Frigyes Magyar-Angol Két Tanítási Nyelvű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562710286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6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>
                          <a:effectLst/>
                        </a:rPr>
                        <a:t>Bartucz Eszter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>
                          <a:effectLst/>
                        </a:rPr>
                        <a:t>Újpesti Karinthy Frigyes Magyar-Angol Két Tanítási Nyelvű Általános Iskola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316715938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2000" u="none" strike="noStrike">
                          <a:effectLst/>
                        </a:rPr>
                        <a:t>6</a:t>
                      </a: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b="1" u="none" strike="noStrike" dirty="0" err="1">
                          <a:effectLst/>
                        </a:rPr>
                        <a:t>Kusper</a:t>
                      </a:r>
                      <a:r>
                        <a:rPr lang="hu-HU" sz="2000" b="1" u="none" strike="noStrike" dirty="0">
                          <a:effectLst/>
                        </a:rPr>
                        <a:t> Péter</a:t>
                      </a:r>
                      <a:endParaRPr lang="hu-HU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2000" u="none" strike="noStrike" dirty="0">
                          <a:effectLst/>
                        </a:rPr>
                        <a:t>Újpesti Bene Ferenc Általános Iskola</a:t>
                      </a:r>
                      <a:endParaRPr lang="hu-HU" sz="20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999510372"/>
                  </a:ext>
                </a:extLst>
              </a:tr>
            </a:tbl>
          </a:graphicData>
        </a:graphic>
      </p:graphicFrame>
      <p:sp>
        <p:nvSpPr>
          <p:cNvPr id="3" name="Szövegdoboz 2"/>
          <p:cNvSpPr txBox="1"/>
          <p:nvPr/>
        </p:nvSpPr>
        <p:spPr>
          <a:xfrm>
            <a:off x="963561" y="294968"/>
            <a:ext cx="3421626" cy="462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Díjazottak</a:t>
            </a:r>
          </a:p>
        </p:txBody>
      </p:sp>
    </p:spTree>
    <p:extLst>
      <p:ext uri="{BB962C8B-B14F-4D97-AF65-F5344CB8AC3E}">
        <p14:creationId xmlns:p14="http://schemas.microsoft.com/office/powerpoint/2010/main" val="22898269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04568" y="334297"/>
            <a:ext cx="7502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Természettudományos versenyek</a:t>
            </a:r>
          </a:p>
        </p:txBody>
      </p:sp>
      <p:sp>
        <p:nvSpPr>
          <p:cNvPr id="3" name="Téglalap 2"/>
          <p:cNvSpPr/>
          <p:nvPr/>
        </p:nvSpPr>
        <p:spPr>
          <a:xfrm>
            <a:off x="904568" y="1030811"/>
            <a:ext cx="7767484" cy="2689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Bionika</a:t>
            </a: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Akadályverseny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2020-2021-es tanévben iskolánkból két csapat is indult a 11.C osztály tanulói köréből a </a:t>
            </a: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Pázmány Péter Katolikus Egyetem ITK által szervezett </a:t>
            </a:r>
            <a:r>
              <a:rPr lang="hu-HU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Bionika</a:t>
            </a: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Akadályversenyen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csapattagoknak összetett feladatokat kellett megoldaniuk a biológiai, fizikai, kémiai, matematikai és az informatikai ismereteik segítségével.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G.Á.B.A csapatunk az </a:t>
            </a:r>
            <a:r>
              <a:rPr lang="hu-HU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országos döntőbe </a:t>
            </a: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jutott, ahol </a:t>
            </a:r>
            <a:r>
              <a:rPr lang="hu-HU" sz="20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helyezést</a:t>
            </a: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ért el.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3721510" y="3817077"/>
            <a:ext cx="4572000" cy="7346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csapat tagjai: </a:t>
            </a: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Antal Adrián, Rácz Ákos, </a:t>
            </a:r>
            <a:r>
              <a:rPr lang="hu-HU" sz="20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Siraky</a:t>
            </a:r>
            <a:r>
              <a:rPr lang="hu-HU" sz="2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Barnabás és Szöllősi Gergely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129722" y="4807814"/>
            <a:ext cx="3276859" cy="405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Felkészítő tanár: Költő Emese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Információs Technológiai és Bionikai Kar - Kutató Kar | Események | Pázmány  Péter Katolikus Egyetem - Kiemelt Felsőoktatási Intézmén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68" y="3817077"/>
            <a:ext cx="2123767" cy="300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természettudomány | Sulinet keresé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040" y="203261"/>
            <a:ext cx="2181225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158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14400" y="156276"/>
            <a:ext cx="7580670" cy="3042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Pannon Egyetem Mérnöki Karának szervezésében lebonyolított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b="1" i="1" dirty="0" err="1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Hlavay</a:t>
            </a:r>
            <a:r>
              <a:rPr lang="hu-HU" sz="2400" b="1" i="1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József Országos Környezettudományi és Műszaki Diákkonferencia Junior Mérnökversenyen</a:t>
            </a:r>
            <a:r>
              <a:rPr lang="hu-HU" sz="2400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iskolánk tanulóinak csapata</a:t>
            </a: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 díjban </a:t>
            </a: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részesült</a:t>
            </a: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csapat tagjai:</a:t>
            </a:r>
            <a:endParaRPr lang="hu-HU" sz="2000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Berecz Árpád (12.B), </a:t>
            </a:r>
            <a:r>
              <a:rPr lang="hu-H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Kopacz</a:t>
            </a:r>
            <a:r>
              <a:rPr lang="hu-H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Dalma (12.D), Krizsán Péter (12.D)</a:t>
            </a:r>
            <a:endParaRPr lang="hu-H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hu-H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csapat munkáját koordinálta Költő Emese szaktanár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lavay József Országos Környezettudományi és Műszaki Diákkonfere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671" y="3314700"/>
            <a:ext cx="496252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3068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55" y="1799303"/>
            <a:ext cx="5342193" cy="4006645"/>
          </a:xfrm>
          <a:prstGeom prst="rect">
            <a:avLst/>
          </a:prstGeom>
        </p:spPr>
      </p:pic>
      <p:pic>
        <p:nvPicPr>
          <p:cNvPr id="3" name="Picture 2" descr="Közösségi szolgálat - fogadóhelyek | Közösségi szolgálat | Gimnáz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671" y="168940"/>
            <a:ext cx="2639962" cy="9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1111044" y="501445"/>
            <a:ext cx="4070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2020.09.16.</a:t>
            </a:r>
          </a:p>
          <a:p>
            <a:r>
              <a:rPr lang="hu-HU" sz="2400" dirty="0"/>
              <a:t>Közösségi Szolgálat a Magyar Kosárlabdázás Napján 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6361470" y="1887793"/>
            <a:ext cx="2566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Résztvevők: 35 fő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6479458" y="2497394"/>
            <a:ext cx="22171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Szervező:  </a:t>
            </a:r>
          </a:p>
          <a:p>
            <a:r>
              <a:rPr lang="hu-HU" sz="2400" dirty="0"/>
              <a:t>Varga Anna</a:t>
            </a:r>
          </a:p>
        </p:txBody>
      </p:sp>
    </p:spTree>
    <p:extLst>
      <p:ext uri="{BB962C8B-B14F-4D97-AF65-F5344CB8AC3E}">
        <p14:creationId xmlns:p14="http://schemas.microsoft.com/office/powerpoint/2010/main" val="32734890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111045" y="501445"/>
            <a:ext cx="3264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2020.10.08.</a:t>
            </a:r>
          </a:p>
          <a:p>
            <a:r>
              <a:rPr lang="hu-HU" sz="2400" dirty="0"/>
              <a:t>Odútisztítás a kertben</a:t>
            </a:r>
          </a:p>
          <a:p>
            <a:r>
              <a:rPr lang="hu-HU" sz="2400" dirty="0"/>
              <a:t>IKSZ keretében</a:t>
            </a:r>
          </a:p>
        </p:txBody>
      </p:sp>
      <p:sp>
        <p:nvSpPr>
          <p:cNvPr id="5" name="Szövegdoboz 4"/>
          <p:cNvSpPr txBox="1"/>
          <p:nvPr/>
        </p:nvSpPr>
        <p:spPr>
          <a:xfrm>
            <a:off x="1111045" y="1956619"/>
            <a:ext cx="2782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Végezték: 11.c biológia </a:t>
            </a:r>
            <a:r>
              <a:rPr lang="hu-HU" sz="2400" dirty="0" err="1"/>
              <a:t>tagozatosai</a:t>
            </a:r>
            <a:endParaRPr lang="hu-HU" sz="2400" dirty="0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36" y="3313469"/>
            <a:ext cx="4503174" cy="3377381"/>
          </a:xfrm>
          <a:prstGeom prst="rect">
            <a:avLst/>
          </a:prstGeom>
        </p:spPr>
      </p:pic>
      <p:pic>
        <p:nvPicPr>
          <p:cNvPr id="7170" name="Picture 2" descr="Közösségi szolgálat - fogadóhelyek | Közösségi szolgálat | Gimnáz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858" y="216311"/>
            <a:ext cx="2639962" cy="9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247" y="1455345"/>
            <a:ext cx="3893573" cy="2920180"/>
          </a:xfrm>
          <a:prstGeom prst="rect">
            <a:avLst/>
          </a:prstGeom>
        </p:spPr>
      </p:pic>
      <p:sp>
        <p:nvSpPr>
          <p:cNvPr id="2" name="Szövegdoboz 1"/>
          <p:cNvSpPr txBox="1"/>
          <p:nvPr/>
        </p:nvSpPr>
        <p:spPr>
          <a:xfrm>
            <a:off x="5508523" y="5333132"/>
            <a:ext cx="336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Koordináló tanár: Frekot Erika</a:t>
            </a:r>
          </a:p>
        </p:txBody>
      </p:sp>
    </p:spTree>
    <p:extLst>
      <p:ext uri="{BB962C8B-B14F-4D97-AF65-F5344CB8AC3E}">
        <p14:creationId xmlns:p14="http://schemas.microsoft.com/office/powerpoint/2010/main" val="42401421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33" y="1317523"/>
            <a:ext cx="7131664" cy="5348748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484671" y="265471"/>
            <a:ext cx="5889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 október</a:t>
            </a:r>
          </a:p>
          <a:p>
            <a:r>
              <a:rPr lang="hu-HU" sz="2400" dirty="0"/>
              <a:t>A </a:t>
            </a:r>
            <a:r>
              <a:rPr lang="hu-HU" sz="2400" dirty="0" err="1"/>
              <a:t>Bodies</a:t>
            </a:r>
            <a:r>
              <a:rPr lang="hu-HU" sz="2400" dirty="0"/>
              <a:t> kiállításon járt a 8.A osztály</a:t>
            </a:r>
          </a:p>
        </p:txBody>
      </p:sp>
      <p:sp>
        <p:nvSpPr>
          <p:cNvPr id="5" name="Ellipszis 4"/>
          <p:cNvSpPr/>
          <p:nvPr/>
        </p:nvSpPr>
        <p:spPr>
          <a:xfrm>
            <a:off x="6803924" y="167148"/>
            <a:ext cx="1995948" cy="5138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Szövegdoboz 3"/>
          <p:cNvSpPr txBox="1"/>
          <p:nvPr/>
        </p:nvSpPr>
        <p:spPr>
          <a:xfrm>
            <a:off x="7069395" y="215065"/>
            <a:ext cx="1730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bg1"/>
                </a:solidFill>
              </a:rPr>
              <a:t>egészségnevelés</a:t>
            </a:r>
          </a:p>
        </p:txBody>
      </p:sp>
    </p:spTree>
    <p:extLst>
      <p:ext uri="{BB962C8B-B14F-4D97-AF65-F5344CB8AC3E}">
        <p14:creationId xmlns:p14="http://schemas.microsoft.com/office/powerpoint/2010/main" val="40683455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22555" y="304800"/>
            <a:ext cx="7216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tornaterem felújítása 2020 novemberében kezdődött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4743" y="1490201"/>
            <a:ext cx="5157018" cy="3867763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54805" y="2282210"/>
            <a:ext cx="5089015" cy="381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0843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49" y="1473231"/>
            <a:ext cx="3832100" cy="5109466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396" y="327773"/>
            <a:ext cx="3199133" cy="6254924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4629149" y="327773"/>
            <a:ext cx="3832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Biztonságosabb és szebb lett a terem.</a:t>
            </a:r>
          </a:p>
        </p:txBody>
      </p:sp>
    </p:spTree>
    <p:extLst>
      <p:ext uri="{BB962C8B-B14F-4D97-AF65-F5344CB8AC3E}">
        <p14:creationId xmlns:p14="http://schemas.microsoft.com/office/powerpoint/2010/main" val="25208676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111045" y="373626"/>
            <a:ext cx="674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Kaptunk két új </a:t>
            </a:r>
            <a:r>
              <a:rPr lang="hu-HU" sz="2400" dirty="0" err="1"/>
              <a:t>teqball</a:t>
            </a:r>
            <a:r>
              <a:rPr lang="hu-HU" sz="2400" dirty="0"/>
              <a:t> asztalt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542" y="1120878"/>
            <a:ext cx="6030452" cy="452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4405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75071" y="353961"/>
            <a:ext cx="456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2020.11.10.</a:t>
            </a:r>
          </a:p>
        </p:txBody>
      </p:sp>
      <p:sp>
        <p:nvSpPr>
          <p:cNvPr id="3" name="Téglalap 2"/>
          <p:cNvSpPr/>
          <p:nvPr/>
        </p:nvSpPr>
        <p:spPr>
          <a:xfrm>
            <a:off x="2490690" y="353961"/>
            <a:ext cx="571611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„Jó tanuló, jó sportoló” díjazottjaink 2020.  </a:t>
            </a:r>
            <a:endParaRPr lang="hu-H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875071" y="988368"/>
            <a:ext cx="7713406" cy="1063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díjakat </a:t>
            </a:r>
            <a:r>
              <a:rPr lang="hu-HU" sz="2000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Kastl</a:t>
            </a:r>
            <a:r>
              <a:rPr lang="hu-HU" sz="20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Egon sportágazat vezető (SKULT13 Divízió) adta át. Vendégünk volt még Deme Orsolya sportszervező (SKULT13 Divízió).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875071" y="2222945"/>
            <a:ext cx="3932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Díjazottak: </a:t>
            </a:r>
          </a:p>
          <a:p>
            <a:r>
              <a:rPr lang="hu-HU" sz="2400" b="1" dirty="0"/>
              <a:t>Wágner Zoltán 8. A osztály</a:t>
            </a:r>
            <a:endParaRPr lang="hu-HU" sz="2400" dirty="0"/>
          </a:p>
          <a:p>
            <a:r>
              <a:rPr lang="hu-HU" sz="2400" dirty="0"/>
              <a:t>Sportága: kosárlabda</a:t>
            </a:r>
          </a:p>
          <a:p>
            <a:r>
              <a:rPr lang="hu-HU" sz="2400" b="1" dirty="0"/>
              <a:t>Tóth Eszter 12. D osztály</a:t>
            </a:r>
            <a:endParaRPr lang="hu-HU" sz="2400" dirty="0"/>
          </a:p>
          <a:p>
            <a:r>
              <a:rPr lang="hu-HU" sz="2400" dirty="0"/>
              <a:t>Sportága: versenytánc standard és latin-amerikai táncok </a:t>
            </a:r>
          </a:p>
          <a:p>
            <a:endParaRPr lang="hu-HU" sz="2400" dirty="0"/>
          </a:p>
        </p:txBody>
      </p:sp>
      <p:sp>
        <p:nvSpPr>
          <p:cNvPr id="6" name="Téglalap 5"/>
          <p:cNvSpPr/>
          <p:nvPr/>
        </p:nvSpPr>
        <p:spPr>
          <a:xfrm>
            <a:off x="1010264" y="5810154"/>
            <a:ext cx="7443019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két kiváló sportolón kívül ajándékot vehetett át </a:t>
            </a:r>
            <a:r>
              <a:rPr lang="hu-HU" sz="2400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Varga Anna </a:t>
            </a:r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testnevelő kollégánk is.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873" y="1857907"/>
            <a:ext cx="3897426" cy="3825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4370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34065" y="275303"/>
            <a:ext cx="763966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hu-H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Sportlövő</a:t>
            </a:r>
            <a:r>
              <a:rPr lang="hu-H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sikereket értek el iskolánk tanulói</a:t>
            </a:r>
            <a:endParaRPr lang="hu-H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0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Magyar </a:t>
            </a:r>
            <a:r>
              <a:rPr lang="hu-H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Sportlövő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Szövetség 2021. évi 10 méteres Országos Bajnokságán a </a:t>
            </a:r>
            <a:r>
              <a:rPr lang="hu-H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junior fiú puska versenyben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0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Glázer</a:t>
            </a:r>
            <a:r>
              <a:rPr lang="hu-H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Gergely Bence (12.a)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egyéniben </a:t>
            </a:r>
            <a:r>
              <a:rPr lang="hu-H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helyen 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végzett, az UTE csapatával – új országos csúccsal – aranyérmet nyert, a csapattársai </a:t>
            </a:r>
            <a:r>
              <a:rPr lang="hu-H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Hammerl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Soma és Kiss Viktor voltak.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Kozma Bence (12.a)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ugyanebben a versenyszámban az APLE csapatának a tagjaként a </a:t>
            </a:r>
            <a:r>
              <a:rPr lang="hu-HU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hu-H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lett. 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Kép 2" descr="E:\00 FREKOT ERIKA DOKUMENTUMAI\Honlapra\2020-2021\SPORT\Glázer Bence 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215" y="3234813"/>
            <a:ext cx="5926455" cy="30000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5191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27471" y="234815"/>
            <a:ext cx="72217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cap="all" dirty="0">
                <a:solidFill>
                  <a:srgbClr val="554211"/>
                </a:solidFill>
                <a:latin typeface="Arial" panose="020B0604020202020204" pitchFamily="34" charset="0"/>
              </a:rPr>
              <a:t>ISKOLÁS ULTIMATE FRIZBI KUPÁN III. HELYEZÉST ÉRTÜNK EL</a:t>
            </a:r>
            <a:endParaRPr lang="hu-HU" sz="2400" b="1" i="0" u="none" strike="noStrike" cap="all" dirty="0">
              <a:solidFill>
                <a:srgbClr val="5542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771833" y="1888837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A csapat tagjai: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Horváth Csilla </a:t>
            </a:r>
            <a:r>
              <a:rPr lang="hu-HU" dirty="0">
                <a:solidFill>
                  <a:srgbClr val="143200"/>
                </a:solidFill>
                <a:latin typeface="Arial" panose="020B0604020202020204" pitchFamily="34" charset="0"/>
              </a:rPr>
              <a:t>végzett diák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Nagy Bence 12.d</a:t>
            </a:r>
          </a:p>
          <a:p>
            <a:r>
              <a:rPr lang="hu-HU" sz="2400" dirty="0" err="1">
                <a:solidFill>
                  <a:srgbClr val="143200"/>
                </a:solidFill>
                <a:latin typeface="Arial" panose="020B0604020202020204" pitchFamily="34" charset="0"/>
              </a:rPr>
              <a:t>Kapi</a:t>
            </a:r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 Ádám 12.b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Veress Kata 11.c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Csomós Olivér 11.c</a:t>
            </a:r>
          </a:p>
          <a:p>
            <a:r>
              <a:rPr lang="hu-HU" sz="2400" dirty="0" err="1">
                <a:solidFill>
                  <a:srgbClr val="143200"/>
                </a:solidFill>
                <a:latin typeface="Arial" panose="020B0604020202020204" pitchFamily="34" charset="0"/>
              </a:rPr>
              <a:t>Turschl</a:t>
            </a:r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 Csenge 10.a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Nagy Máté 10.b</a:t>
            </a:r>
          </a:p>
          <a:p>
            <a:r>
              <a:rPr lang="hu-HU" sz="2400" dirty="0" err="1">
                <a:solidFill>
                  <a:srgbClr val="143200"/>
                </a:solidFill>
                <a:latin typeface="Arial" panose="020B0604020202020204" pitchFamily="34" charset="0"/>
              </a:rPr>
              <a:t>Lőwy</a:t>
            </a:r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 Petra 9.b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 </a:t>
            </a:r>
          </a:p>
          <a:p>
            <a:r>
              <a:rPr lang="hu-HU" sz="2400" dirty="0">
                <a:solidFill>
                  <a:srgbClr val="143200"/>
                </a:solidFill>
                <a:latin typeface="Arial" panose="020B0604020202020204" pitchFamily="34" charset="0"/>
              </a:rPr>
              <a:t>Felkészítő tanáruk: Varga Anna</a:t>
            </a:r>
            <a:endParaRPr lang="hu-HU" sz="2400" b="0" i="0" dirty="0">
              <a:solidFill>
                <a:srgbClr val="1432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973" y="1248696"/>
            <a:ext cx="4588388" cy="3441291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027471" y="1021749"/>
            <a:ext cx="2251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2021.06.12.</a:t>
            </a:r>
          </a:p>
        </p:txBody>
      </p:sp>
    </p:spTree>
    <p:extLst>
      <p:ext uri="{BB962C8B-B14F-4D97-AF65-F5344CB8AC3E}">
        <p14:creationId xmlns:p14="http://schemas.microsoft.com/office/powerpoint/2010/main" val="23795257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19" y="1329813"/>
            <a:ext cx="6833419" cy="5125064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278194" y="344129"/>
            <a:ext cx="72758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Kertészünk hol volt, hol nem volt, az aula és a folyosók mégis szépültek, tovább zöldültek.</a:t>
            </a:r>
          </a:p>
        </p:txBody>
      </p:sp>
    </p:spTree>
    <p:extLst>
      <p:ext uri="{BB962C8B-B14F-4D97-AF65-F5344CB8AC3E}">
        <p14:creationId xmlns:p14="http://schemas.microsoft.com/office/powerpoint/2010/main" val="2521679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87" y="442452"/>
            <a:ext cx="7616722" cy="571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3576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Közösségi szolgálat - fogadóhelyek | Közösségi szolgálat | Gimnáz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858" y="216311"/>
            <a:ext cx="2639962" cy="9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/>
          <p:cNvSpPr txBox="1"/>
          <p:nvPr/>
        </p:nvSpPr>
        <p:spPr>
          <a:xfrm>
            <a:off x="891531" y="260927"/>
            <a:ext cx="46113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2021.02. – 03.</a:t>
            </a:r>
          </a:p>
          <a:p>
            <a:r>
              <a:rPr lang="hu-HU" sz="2400" dirty="0"/>
              <a:t>Növényismertető plakátok készítése az átriumba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45" y="1691146"/>
            <a:ext cx="3457529" cy="4888731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5279921" y="2084438"/>
            <a:ext cx="2566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Résztvevők: 8 fő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5279921" y="2969342"/>
            <a:ext cx="3229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Szervező:  Frekot Erika</a:t>
            </a:r>
          </a:p>
        </p:txBody>
      </p:sp>
      <p:sp>
        <p:nvSpPr>
          <p:cNvPr id="7" name="Szövegdoboz 6"/>
          <p:cNvSpPr txBox="1"/>
          <p:nvPr/>
        </p:nvSpPr>
        <p:spPr>
          <a:xfrm>
            <a:off x="5152103" y="3982065"/>
            <a:ext cx="3357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digitális oktatás időszakában készültek el a plakátok.</a:t>
            </a:r>
          </a:p>
        </p:txBody>
      </p:sp>
    </p:spTree>
    <p:extLst>
      <p:ext uri="{BB962C8B-B14F-4D97-AF65-F5344CB8AC3E}">
        <p14:creationId xmlns:p14="http://schemas.microsoft.com/office/powerpoint/2010/main" val="29231849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54" y="373624"/>
            <a:ext cx="7564285" cy="567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744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10" y="1135626"/>
            <a:ext cx="4955458" cy="3716594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140542" y="206477"/>
            <a:ext cx="7177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Februárban több denevér is bejött az épületbe…</a:t>
            </a:r>
          </a:p>
          <a:p>
            <a:r>
              <a:rPr lang="hu-HU" sz="2400" dirty="0"/>
              <a:t>Vagy a denevérodúba kerültek vagy az Állatkertbe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026" y="3495367"/>
            <a:ext cx="4227871" cy="3170903"/>
          </a:xfrm>
          <a:prstGeom prst="rect">
            <a:avLst/>
          </a:prstGeom>
        </p:spPr>
      </p:pic>
      <p:pic>
        <p:nvPicPr>
          <p:cNvPr id="5" name="Picture 6" descr="Hópehely - Wikiwa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899" y="9832"/>
            <a:ext cx="965302" cy="100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4230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83225" y="304800"/>
            <a:ext cx="7578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2021.03 – 04.  </a:t>
            </a:r>
            <a:r>
              <a:rPr lang="hu-HU" sz="2400" b="1" dirty="0"/>
              <a:t>Felhívás természetfotók beküldésére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1061883" y="864788"/>
            <a:ext cx="6341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Cél: az iskola belső tereinek díszítése</a:t>
            </a:r>
          </a:p>
        </p:txBody>
      </p:sp>
      <p:sp>
        <p:nvSpPr>
          <p:cNvPr id="4" name="Szövegdoboz 3"/>
          <p:cNvSpPr txBox="1"/>
          <p:nvPr/>
        </p:nvSpPr>
        <p:spPr>
          <a:xfrm>
            <a:off x="1061883" y="1326453"/>
            <a:ext cx="6823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Képeket küldött: 11 fő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8302">
            <a:off x="852275" y="2139021"/>
            <a:ext cx="4249332" cy="3187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249" y="1557285"/>
            <a:ext cx="3050872" cy="4242619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 rot="20997672">
            <a:off x="1160208" y="5492257"/>
            <a:ext cx="2772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Vencel Boglárka 9.b fotója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5751871" y="5915758"/>
            <a:ext cx="2908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Cseh Boldizsár 8.a fotója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603774" y="6396335"/>
            <a:ext cx="3229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Szervező:  Frekot Erika</a:t>
            </a:r>
          </a:p>
        </p:txBody>
      </p:sp>
    </p:spTree>
    <p:extLst>
      <p:ext uri="{BB962C8B-B14F-4D97-AF65-F5344CB8AC3E}">
        <p14:creationId xmlns:p14="http://schemas.microsoft.com/office/powerpoint/2010/main" val="14793721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839" y="806245"/>
            <a:ext cx="5584722" cy="4188542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914399" y="216310"/>
            <a:ext cx="68924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Barátságosabbá vált az 1. terem előtti diáksziget és a hátsó lépcső.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25" y="3497826"/>
            <a:ext cx="4109883" cy="308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816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86465" y="138182"/>
            <a:ext cx="6651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Az ökoiskola szemlélet érvényesülése a tanórákon</a:t>
            </a:r>
          </a:p>
          <a:p>
            <a:pPr>
              <a:spcAft>
                <a:spcPts val="0"/>
              </a:spcAft>
            </a:pPr>
            <a:r>
              <a:rPr lang="hu-HU" sz="2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(a teljesség igénye nélkül)</a:t>
            </a:r>
            <a:endParaRPr lang="hu-H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870153" y="1128005"/>
            <a:ext cx="7506929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Kunné Szilágyi Andrea tanárnő vezetésével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 12.a és 12.d osztályban ppt-k készülnek környezetvédelmi, természetvédelmi témákban, nemzeti parkok bemutatása témában.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870153" y="2789195"/>
            <a:ext cx="7506929" cy="15696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u="sng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Kiss Katalin tanárnő vezetésével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11.-es biológia fakultáció: </a:t>
            </a:r>
            <a:r>
              <a:rPr lang="hu-HU" sz="2400" dirty="0" err="1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Bükkerdők</a:t>
            </a: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veszélyben…szövegértési feladat. Ökológiai lábnyom számítása, összehasonlítás, saját teszt.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Fizika 10. - III. Globális környezeti problémák fizikai vonatkozásai - 9. Ökológiai  lábny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8375" y="3666489"/>
            <a:ext cx="3913882" cy="292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4139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78439" y="440813"/>
            <a:ext cx="7628562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u="sng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Frekot Erika tanárnő vezetésével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 11.c biológia tagozatán kiemelt témák: az emberi szervrendszerek betegségei, a megelőzés és kezelés </a:t>
            </a:r>
            <a:endParaRPr lang="hu-HU" sz="2400" dirty="0"/>
          </a:p>
        </p:txBody>
      </p:sp>
      <p:sp>
        <p:nvSpPr>
          <p:cNvPr id="4" name="Téglalap 3"/>
          <p:cNvSpPr/>
          <p:nvPr/>
        </p:nvSpPr>
        <p:spPr>
          <a:xfrm>
            <a:off x="878439" y="1901703"/>
            <a:ext cx="7628562" cy="195077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Herczig</a:t>
            </a:r>
            <a:r>
              <a:rPr lang="hu-HU" sz="24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Ferencné tanárnő vezetésével</a:t>
            </a:r>
          </a:p>
          <a:p>
            <a:r>
              <a:rPr lang="hu-HU" sz="24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hu-HU" sz="2400" b="1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hu-HU" sz="2400" dirty="0">
                <a:latin typeface="Calibri" panose="020F0502020204030204" pitchFamily="34" charset="0"/>
                <a:cs typeface="Calibri" panose="020F0502020204030204" pitchFamily="34" charset="0"/>
              </a:rPr>
              <a:t>11.évfolyam diákjai prezentációkat készítettek kémiából. </a:t>
            </a:r>
          </a:p>
          <a:p>
            <a:r>
              <a:rPr lang="hu-HU" sz="2400" dirty="0">
                <a:latin typeface="Calibri" panose="020F0502020204030204" pitchFamily="34" charset="0"/>
                <a:cs typeface="Calibri" panose="020F0502020204030204" pitchFamily="34" charset="0"/>
              </a:rPr>
              <a:t>Néhány téma: </a:t>
            </a:r>
          </a:p>
          <a:p>
            <a:r>
              <a:rPr lang="hu-HU" sz="2400" dirty="0">
                <a:latin typeface="Calibri" panose="020F0502020204030204" pitchFamily="34" charset="0"/>
                <a:cs typeface="Calibri" panose="020F0502020204030204" pitchFamily="34" charset="0"/>
              </a:rPr>
              <a:t>A víz fontossága, vízgazdálkodás, vizek fajtái, vízlágyítás.</a:t>
            </a:r>
          </a:p>
          <a:p>
            <a:r>
              <a:rPr lang="hu-HU" sz="2400" dirty="0">
                <a:latin typeface="Calibri" panose="020F0502020204030204" pitchFamily="34" charset="0"/>
                <a:cs typeface="Calibri" panose="020F0502020204030204" pitchFamily="34" charset="0"/>
              </a:rPr>
              <a:t>A  kőolaj és a korszerű energiaforrások.</a:t>
            </a:r>
          </a:p>
        </p:txBody>
      </p:sp>
      <p:pic>
        <p:nvPicPr>
          <p:cNvPr id="3074" name="Picture 2" descr="Magyar Szabványügyi Testü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698" y="4113038"/>
            <a:ext cx="2756043" cy="214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7644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63395" y="322825"/>
            <a:ext cx="7628562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hu-HU" sz="2400" u="sng" dirty="0"/>
              <a:t>Törökné Karakas Marianna tanárnő és Kun József tanár úr vezetésével</a:t>
            </a:r>
            <a:endParaRPr lang="hu-HU" sz="2400" dirty="0"/>
          </a:p>
          <a:p>
            <a:r>
              <a:rPr lang="hu-HU" sz="2400" dirty="0"/>
              <a:t>A 8.a osztály diákjai prezentációkat készítettek a következő témákban: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/>
              <a:t>Egészségügyi szakmák bemutatása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/>
              <a:t>Az ember egészsége (mérések)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/>
              <a:t>Tápanyagok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/>
              <a:t>Tűrőképesség</a:t>
            </a:r>
          </a:p>
        </p:txBody>
      </p:sp>
      <p:pic>
        <p:nvPicPr>
          <p:cNvPr id="2050" name="Picture 2" descr="Tápanyag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807" y="3633941"/>
            <a:ext cx="48768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4050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68475" y="170736"/>
            <a:ext cx="7290619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Angol nyelv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4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Diószeginé Németh Dorottya tanárnő vezetésével: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Ősszel a 11.-es csoporttal kimentek az udvarra, és angolul bemutatták a gyerekek a kertet az „Iskolám” nyelvvizsga témakörre való felkészülés részeként.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968476" y="3490646"/>
            <a:ext cx="7290619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400" b="1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Francia nyelv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400" u="sng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Szalai Bernadett tanárnő vezetésével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12. évf. francia nyelvi fakultáció keretében, a nyelvvizsgára készülő tanulók foglalkoztak az alábbi témákkal:</a:t>
            </a:r>
            <a:endParaRPr lang="hu-H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egészséges, kiegyensúlyozott táplálkozás</a:t>
            </a:r>
            <a:endParaRPr lang="hu-H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hu-HU" sz="2400" dirty="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megismerték a francia nemzeti egészségvédelmi program néhány </a:t>
            </a:r>
            <a:r>
              <a:rPr lang="hu-HU" sz="2400">
                <a:solidFill>
                  <a:srgbClr val="222222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ismeretterjesztő brossúráját</a:t>
            </a:r>
            <a:endParaRPr lang="hu-HU" sz="24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574" y="1849985"/>
            <a:ext cx="3221445" cy="241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188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983226" y="324465"/>
            <a:ext cx="7561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/>
              <a:t>A pénzügyi tudatosság fejlesztése és az ökoiskola program kapcsolata</a:t>
            </a:r>
          </a:p>
        </p:txBody>
      </p:sp>
      <p:sp>
        <p:nvSpPr>
          <p:cNvPr id="3" name="Téglalap 2"/>
          <p:cNvSpPr/>
          <p:nvPr/>
        </p:nvSpPr>
        <p:spPr>
          <a:xfrm>
            <a:off x="884904" y="1301868"/>
            <a:ext cx="76593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u-HU" sz="2400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Szaktanárok tematikus óráinak témái: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Családi költségvetés „zöld szemmel”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Diákok pénzügyei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Környezettudatosság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Energiatakarékosság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Tudatos fogyasztás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Fogyasztóvédelem 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tt a tudatos fogyasztás és a szervizek aranykora? | Tudatos Vásárló Teszt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986" y="4125930"/>
            <a:ext cx="4071334" cy="256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ÉNZ7 - Pénzügyi és Vállalkozói Témahé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975" y="2295729"/>
            <a:ext cx="2083690" cy="146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0062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52053" y="245806"/>
            <a:ext cx="456216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hu-HU" sz="2400" b="1" dirty="0"/>
              <a:t>Pénzügyi versenyek 2020-2021</a:t>
            </a:r>
          </a:p>
        </p:txBody>
      </p:sp>
      <p:sp>
        <p:nvSpPr>
          <p:cNvPr id="3" name="Téglalap 2"/>
          <p:cNvSpPr/>
          <p:nvPr/>
        </p:nvSpPr>
        <p:spPr>
          <a:xfrm>
            <a:off x="304799" y="1022104"/>
            <a:ext cx="8091948" cy="5687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„Kiemelt partnerként meghívást kaptunk az</a:t>
            </a:r>
            <a:r>
              <a:rPr lang="hu-HU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EURÓPAI PÉNZÜGYI KVÍZ </a:t>
            </a: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hazai döntőjére: 6 tanuló indult, egyikük </a:t>
            </a:r>
            <a:r>
              <a:rPr lang="hu-HU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helyezett lett, dicsérő oklevelet kapott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„Digitális Szimat Kvíz” </a:t>
            </a: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országos versenyen 12-14 éves korosztálynál : döntőbe jutott 6 fő, </a:t>
            </a:r>
            <a:r>
              <a:rPr lang="hu-HU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 helyezett lett </a:t>
            </a: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egyik tanuló</a:t>
            </a:r>
          </a:p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„Junior Pénzügyi Klasszis!” csapatversenyen 12 csapat indult: </a:t>
            </a:r>
            <a:r>
              <a:rPr lang="hu-HU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egyik csapat döntőbe jutott, az iskola és a felkészítő tanár is díjat kapott,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OTP OK „Tudásból nyeremény” versenyén 3 osztály indult, </a:t>
            </a:r>
            <a:r>
              <a:rPr lang="hu-HU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egyik osztály a legjobbak között szerepelt, díjat kaptak,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50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Pénzügyminisztérium Okosan a pénzzel! </a:t>
            </a:r>
            <a:r>
              <a:rPr lang="hu-HU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ZsetOn</a:t>
            </a: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versenyen egy tanulónk az </a:t>
            </a:r>
            <a:r>
              <a:rPr lang="hu-HU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országos döntőben 5. helyezett lett</a:t>
            </a:r>
          </a:p>
          <a:p>
            <a:pPr marL="742950" lvl="1" indent="-285750">
              <a:lnSpc>
                <a:spcPct val="150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hu-HU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Vigyázz, kész, pénz” versenyen 9 csapat indult</a:t>
            </a:r>
            <a:endParaRPr lang="hu-H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5909188" y="304385"/>
            <a:ext cx="31266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Szervező: </a:t>
            </a:r>
          </a:p>
          <a:p>
            <a:r>
              <a:rPr lang="hu-HU" sz="2000" dirty="0"/>
              <a:t>Feketéné Tóth Márta</a:t>
            </a:r>
          </a:p>
        </p:txBody>
      </p:sp>
    </p:spTree>
    <p:extLst>
      <p:ext uri="{BB962C8B-B14F-4D97-AF65-F5344CB8AC3E}">
        <p14:creationId xmlns:p14="http://schemas.microsoft.com/office/powerpoint/2010/main" val="3329342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348" y="1219200"/>
            <a:ext cx="6951407" cy="5213556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2399071" y="334297"/>
            <a:ext cx="428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err="1"/>
              <a:t>Ökofaliújságot</a:t>
            </a:r>
            <a:r>
              <a:rPr lang="hu-HU" sz="2400" dirty="0"/>
              <a:t> működtetünk</a:t>
            </a:r>
          </a:p>
        </p:txBody>
      </p:sp>
    </p:spTree>
    <p:extLst>
      <p:ext uri="{BB962C8B-B14F-4D97-AF65-F5344CB8AC3E}">
        <p14:creationId xmlns:p14="http://schemas.microsoft.com/office/powerpoint/2010/main" val="101126313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81548" y="226142"/>
            <a:ext cx="2231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Az iskola kertje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5751870" y="260555"/>
            <a:ext cx="303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MADÁRBARÁT KERT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03" y="756633"/>
            <a:ext cx="5102942" cy="3404988"/>
          </a:xfrm>
          <a:prstGeom prst="rect">
            <a:avLst/>
          </a:prstGeom>
        </p:spPr>
      </p:pic>
      <p:pic>
        <p:nvPicPr>
          <p:cNvPr id="2050" name="Picture 2" descr="Lehet, hogy egy kép erről: madár és szabadtér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477" y="3085745"/>
            <a:ext cx="4011561" cy="368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zövegdoboz 4"/>
          <p:cNvSpPr txBox="1"/>
          <p:nvPr/>
        </p:nvSpPr>
        <p:spPr>
          <a:xfrm>
            <a:off x="1081548" y="4660490"/>
            <a:ext cx="3569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Új </a:t>
            </a:r>
            <a:r>
              <a:rPr lang="hu-HU" sz="2400" dirty="0" err="1"/>
              <a:t>odúkat</a:t>
            </a:r>
            <a:r>
              <a:rPr lang="hu-HU" sz="2400" dirty="0"/>
              <a:t> is kihelyeztünk.</a:t>
            </a:r>
          </a:p>
          <a:p>
            <a:r>
              <a:rPr lang="hu-HU" sz="2400" dirty="0"/>
              <a:t>Sikeres volt a költés bennük.</a:t>
            </a:r>
          </a:p>
        </p:txBody>
      </p:sp>
    </p:spTree>
    <p:extLst>
      <p:ext uri="{BB962C8B-B14F-4D97-AF65-F5344CB8AC3E}">
        <p14:creationId xmlns:p14="http://schemas.microsoft.com/office/powerpoint/2010/main" val="74384545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5388076" y="2991745"/>
            <a:ext cx="3102077" cy="34778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Madáreleséget hoztak  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7.a osztály karácsonyi madárcsomagja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Njoku</a:t>
            </a: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Brendon</a:t>
            </a: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12.d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Kiskunsági Nemzeti Park (30 kg)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ismeretlen fiatalember (15 kg)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Szalai Bernadett ig.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Béres Máté 9.ny</a:t>
            </a: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hu-H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Németh Ádám 7.a</a:t>
            </a:r>
            <a:endParaRPr lang="hu-H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534" y="167148"/>
            <a:ext cx="4096364" cy="5461819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5388076" y="875071"/>
            <a:ext cx="33822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Az online tanítás miatt a madáretetést nem diákok végezték, hanem munkatársunk, Havas Andrásné</a:t>
            </a:r>
          </a:p>
        </p:txBody>
      </p:sp>
      <p:pic>
        <p:nvPicPr>
          <p:cNvPr id="5" name="Picture 6" descr="Hópehely - Wikiwa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899" y="9832"/>
            <a:ext cx="965302" cy="1000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8152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5751870" y="260555"/>
            <a:ext cx="3038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ROVARBARÁT KERT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165" y="722220"/>
            <a:ext cx="5260873" cy="3510369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360" y="3576535"/>
            <a:ext cx="4483510" cy="2991666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777364" y="722220"/>
            <a:ext cx="2575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Rovar Hotelben tavasszal nagy volt a nyüzsgés</a:t>
            </a:r>
          </a:p>
        </p:txBody>
      </p:sp>
    </p:spTree>
    <p:extLst>
      <p:ext uri="{BB962C8B-B14F-4D97-AF65-F5344CB8AC3E}">
        <p14:creationId xmlns:p14="http://schemas.microsoft.com/office/powerpoint/2010/main" val="141906144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877" y="1005347"/>
            <a:ext cx="7226710" cy="5420033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641987" y="334297"/>
            <a:ext cx="7079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Rovarbarát sávokat hagytunk a kertben tavasszal.</a:t>
            </a:r>
          </a:p>
        </p:txBody>
      </p:sp>
    </p:spTree>
    <p:extLst>
      <p:ext uri="{BB962C8B-B14F-4D97-AF65-F5344CB8AC3E}">
        <p14:creationId xmlns:p14="http://schemas.microsoft.com/office/powerpoint/2010/main" val="38953886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042219" y="442452"/>
            <a:ext cx="7580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Egy felhívásra jelentkeztünk a </a:t>
            </a:r>
            <a:r>
              <a:rPr lang="hu-HU" sz="2400" dirty="0" err="1"/>
              <a:t>Beporzóbarát</a:t>
            </a:r>
            <a:r>
              <a:rPr lang="hu-HU" sz="2400" dirty="0"/>
              <a:t> iskolák közé.</a:t>
            </a:r>
          </a:p>
        </p:txBody>
      </p:sp>
      <p:pic>
        <p:nvPicPr>
          <p:cNvPr id="4098" name="Picture 2" descr="Tiszántúli Református Egyházkerü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580" y="904117"/>
            <a:ext cx="5733948" cy="573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8800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756" y="1109472"/>
            <a:ext cx="6952488" cy="4639056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988142" y="363794"/>
            <a:ext cx="7167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Kertünk védett pókja a pokoli cselőpók</a:t>
            </a:r>
          </a:p>
        </p:txBody>
      </p:sp>
    </p:spTree>
    <p:extLst>
      <p:ext uri="{BB962C8B-B14F-4D97-AF65-F5344CB8AC3E}">
        <p14:creationId xmlns:p14="http://schemas.microsoft.com/office/powerpoint/2010/main" val="9972864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56968" y="382600"/>
            <a:ext cx="7162800" cy="967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Egy </a:t>
            </a:r>
            <a:r>
              <a:rPr lang="hu-HU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nemzetközi projekt 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utóélete: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</a:t>
            </a:r>
            <a:r>
              <a:rPr lang="hu-H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CliMates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hu-H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Together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u-HU" sz="24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Better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056967" y="1454016"/>
            <a:ext cx="74577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Egy Európai Uniós műhelyfoglalkozáson Németországban</a:t>
            </a:r>
          </a:p>
          <a:p>
            <a:r>
              <a:rPr lang="hu-HU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12o Erasmus+ projekt közül négyet választottak ki </a:t>
            </a:r>
            <a:r>
              <a:rPr lang="hu-HU" sz="2400" b="1" dirty="0">
                <a:latin typeface="Calibri" panose="020F0502020204030204" pitchFamily="34" charset="0"/>
                <a:cs typeface="Times New Roman" panose="02020603050405020304" pitchFamily="18" charset="0"/>
              </a:rPr>
              <a:t>jó gyakorlatként</a:t>
            </a:r>
            <a:r>
              <a:rPr lang="hu-HU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, köztük a </a:t>
            </a:r>
            <a:r>
              <a:rPr lang="hu-HU" sz="24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CliMates</a:t>
            </a:r>
            <a:r>
              <a:rPr lang="hu-HU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 projektet is.</a:t>
            </a:r>
            <a:endParaRPr lang="hu-HU" sz="2400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425" y="2654345"/>
            <a:ext cx="6608343" cy="371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5177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57085" y="353962"/>
            <a:ext cx="829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tavaszi jelenléti oktatás során megvalósult programok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406" y="3033250"/>
            <a:ext cx="4420056" cy="3315043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1170039" y="921810"/>
            <a:ext cx="7285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Végre ismét lehetett osztálykirándulásokat szervezni</a:t>
            </a: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0324" y="2240970"/>
            <a:ext cx="4694084" cy="3520563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5200081" y="6348293"/>
            <a:ext cx="3631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Osztálykiránduláson a 9.D</a:t>
            </a:r>
          </a:p>
        </p:txBody>
      </p:sp>
      <p:pic>
        <p:nvPicPr>
          <p:cNvPr id="2052" name="Picture 4" descr="Cipo Rajz Kepek - Rajzok H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942" y="1363810"/>
            <a:ext cx="1828800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llipszis 9"/>
          <p:cNvSpPr/>
          <p:nvPr/>
        </p:nvSpPr>
        <p:spPr>
          <a:xfrm>
            <a:off x="1002892" y="1903591"/>
            <a:ext cx="1995948" cy="5138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Szövegdoboz 7"/>
          <p:cNvSpPr txBox="1"/>
          <p:nvPr/>
        </p:nvSpPr>
        <p:spPr>
          <a:xfrm>
            <a:off x="1170039" y="1951452"/>
            <a:ext cx="1730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chemeClr val="bg1"/>
                </a:solidFill>
              </a:rPr>
              <a:t>egészségnevelés</a:t>
            </a:r>
          </a:p>
        </p:txBody>
      </p:sp>
    </p:spTree>
    <p:extLst>
      <p:ext uri="{BB962C8B-B14F-4D97-AF65-F5344CB8AC3E}">
        <p14:creationId xmlns:p14="http://schemas.microsoft.com/office/powerpoint/2010/main" val="313434300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57085" y="353962"/>
            <a:ext cx="829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tavaszi jelenléti oktatás során megvalósult programok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42" y="1504336"/>
            <a:ext cx="6928464" cy="5196348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1242142" y="946458"/>
            <a:ext cx="6617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 9.A tanulói dolgoznak az előkertben</a:t>
            </a:r>
          </a:p>
        </p:txBody>
      </p:sp>
      <p:pic>
        <p:nvPicPr>
          <p:cNvPr id="3078" name="Picture 6" descr="Rózsa Vektor Grafikus - Ingyenes vektorgrafika a Pixabay-e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74" y="5273004"/>
            <a:ext cx="1581731" cy="143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Közösségi szolgálat - fogadóhelyek | Közösségi szolgálat | Gimnáz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917" y="1177290"/>
            <a:ext cx="2416864" cy="85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00368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57085" y="353962"/>
            <a:ext cx="829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tavaszi jelenléti oktatás során megvalósult programok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020" y="1690697"/>
            <a:ext cx="4424516" cy="3318387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1091381" y="934290"/>
            <a:ext cx="7462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Az átriumban ismét a 9.c tanulói locsoltak IKSZ keretében</a:t>
            </a: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26" y="3374470"/>
            <a:ext cx="4358969" cy="3269227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07" y="1690697"/>
            <a:ext cx="1927122" cy="1445342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39" y="5136903"/>
            <a:ext cx="2077884" cy="1558413"/>
          </a:xfrm>
          <a:prstGeom prst="rect">
            <a:avLst/>
          </a:prstGeom>
        </p:spPr>
      </p:pic>
      <p:pic>
        <p:nvPicPr>
          <p:cNvPr id="9" name="Picture 2" descr="Közösségi szolgálat - fogadóhelyek | Közösségi szolgálat | Gimnáziu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26" y="6068058"/>
            <a:ext cx="1924906" cy="68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0959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106" y="3480619"/>
            <a:ext cx="4804287" cy="3202858"/>
          </a:xfrm>
          <a:prstGeom prst="rect">
            <a:avLst/>
          </a:prstGeom>
        </p:spPr>
      </p:pic>
      <p:sp>
        <p:nvSpPr>
          <p:cNvPr id="2" name="Téglalap 1"/>
          <p:cNvSpPr/>
          <p:nvPr/>
        </p:nvSpPr>
        <p:spPr>
          <a:xfrm>
            <a:off x="757085" y="930121"/>
            <a:ext cx="4031105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Csodák Palotájában járt a 8.a</a:t>
            </a:r>
            <a:endParaRPr lang="hu-H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757085" y="353962"/>
            <a:ext cx="829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tavaszi jelenléti oktatás során megvalósult programok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85" y="1453060"/>
            <a:ext cx="4280204" cy="2853469"/>
          </a:xfrm>
          <a:prstGeom prst="rect">
            <a:avLst/>
          </a:prstGeom>
        </p:spPr>
      </p:pic>
      <p:pic>
        <p:nvPicPr>
          <p:cNvPr id="1030" name="Picture 6" descr="Megbecsült és eredményes a hazai kém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783" y="1026375"/>
            <a:ext cx="3059610" cy="148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17913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86464" y="312625"/>
            <a:ext cx="7457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cap="all" dirty="0">
                <a:solidFill>
                  <a:srgbClr val="554211"/>
                </a:solidFill>
                <a:latin typeface="Arial" panose="020B0604020202020204" pitchFamily="34" charset="0"/>
              </a:rPr>
              <a:t>KÖZÖSSÉGI SZOLGÁLAT A KŐBÁNYAI STREETBALL VERSENYEN A NÉPLIGETBEN 2021.06.12</a:t>
            </a:r>
            <a:endParaRPr lang="hu-HU" b="1" i="0" u="none" strike="noStrike" cap="all" dirty="0">
              <a:solidFill>
                <a:srgbClr val="55421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64" y="1765560"/>
            <a:ext cx="7173938" cy="4802388"/>
          </a:xfrm>
          <a:prstGeom prst="rect">
            <a:avLst/>
          </a:prstGeom>
        </p:spPr>
      </p:pic>
      <p:pic>
        <p:nvPicPr>
          <p:cNvPr id="5" name="Picture 2" descr="Közösségi szolgálat - fogadóhelyek | Közösségi szolgálat | Gimnáz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826" y="719546"/>
            <a:ext cx="2639962" cy="9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6206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57085" y="353962"/>
            <a:ext cx="829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tavaszi jelenléti oktatás során megvalósult programok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1042219" y="1120877"/>
            <a:ext cx="6567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2021.06.11.   A </a:t>
            </a:r>
            <a:r>
              <a:rPr lang="hu-HU" sz="2400" b="1" dirty="0"/>
              <a:t>Momentán Társulat </a:t>
            </a:r>
            <a:r>
              <a:rPr lang="hu-HU" sz="2400" dirty="0"/>
              <a:t>alkoholprevenciós foglalkozásán 6 osztály vett részt</a:t>
            </a:r>
          </a:p>
        </p:txBody>
      </p:sp>
      <p:pic>
        <p:nvPicPr>
          <p:cNvPr id="1026" name="Picture 2" descr="MOMENTÁN TÁRSULAT ~ GÖTTINGER PÁ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904" y="2411847"/>
            <a:ext cx="7208786" cy="299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/>
          <p:cNvSpPr txBox="1"/>
          <p:nvPr/>
        </p:nvSpPr>
        <p:spPr>
          <a:xfrm rot="20726574">
            <a:off x="5410802" y="5803641"/>
            <a:ext cx="2451346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2400" dirty="0"/>
              <a:t>Egészségnevelés</a:t>
            </a:r>
          </a:p>
        </p:txBody>
      </p:sp>
    </p:spTree>
    <p:extLst>
      <p:ext uri="{BB962C8B-B14F-4D97-AF65-F5344CB8AC3E}">
        <p14:creationId xmlns:p14="http://schemas.microsoft.com/office/powerpoint/2010/main" val="25870568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757085" y="353962"/>
            <a:ext cx="8298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tavaszi jelenléti oktatás során megvalósult programok</a:t>
            </a: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5" y="1835999"/>
            <a:ext cx="6253315" cy="4689986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1671485" y="1005002"/>
            <a:ext cx="7039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/>
              <a:t>Számháború a kertben (történelmi évszámokkal)</a:t>
            </a:r>
          </a:p>
          <a:p>
            <a:r>
              <a:rPr lang="hu-HU" sz="2400" dirty="0"/>
              <a:t>2021.06.14.                                Vezette: </a:t>
            </a:r>
            <a:r>
              <a:rPr lang="hu-HU" sz="2400" dirty="0" err="1"/>
              <a:t>Danok</a:t>
            </a:r>
            <a:r>
              <a:rPr lang="hu-HU" sz="2400" dirty="0"/>
              <a:t> Vince</a:t>
            </a:r>
          </a:p>
        </p:txBody>
      </p:sp>
    </p:spTree>
    <p:extLst>
      <p:ext uri="{BB962C8B-B14F-4D97-AF65-F5344CB8AC3E}">
        <p14:creationId xmlns:p14="http://schemas.microsoft.com/office/powerpoint/2010/main" val="160227835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472380" y="65403"/>
            <a:ext cx="726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A járvány miatt meg nem valósult tervek</a:t>
            </a:r>
          </a:p>
        </p:txBody>
      </p:sp>
      <p:sp>
        <p:nvSpPr>
          <p:cNvPr id="3" name="Szövegdoboz 2"/>
          <p:cNvSpPr txBox="1"/>
          <p:nvPr/>
        </p:nvSpPr>
        <p:spPr>
          <a:xfrm>
            <a:off x="943896" y="2874065"/>
            <a:ext cx="7447937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dirty="0"/>
              <a:t>A 9.c és 10.c biológia terepgyakorlata </a:t>
            </a:r>
            <a:r>
              <a:rPr lang="hu-HU" sz="2400" dirty="0" err="1"/>
              <a:t>Huszárokelőpusztán</a:t>
            </a:r>
            <a:endParaRPr lang="hu-HU" sz="2400" dirty="0"/>
          </a:p>
        </p:txBody>
      </p:sp>
      <p:sp>
        <p:nvSpPr>
          <p:cNvPr id="5" name="Szövegdoboz 4"/>
          <p:cNvSpPr txBox="1"/>
          <p:nvPr/>
        </p:nvSpPr>
        <p:spPr>
          <a:xfrm>
            <a:off x="1995948" y="1331820"/>
            <a:ext cx="6892413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b="1" dirty="0"/>
              <a:t>Osztálydekorációs verseny</a:t>
            </a:r>
            <a:r>
              <a:rPr lang="hu-HU" sz="2400" dirty="0"/>
              <a:t>: csak egy KÜLÖNDÍJAT osztott ki az Alapítvány a </a:t>
            </a:r>
            <a:r>
              <a:rPr lang="hu-HU" sz="2400" dirty="0">
                <a:solidFill>
                  <a:srgbClr val="FF0000"/>
                </a:solidFill>
              </a:rPr>
              <a:t>8.A</a:t>
            </a:r>
            <a:r>
              <a:rPr lang="hu-HU" sz="2400" dirty="0"/>
              <a:t> osztály számára</a:t>
            </a:r>
          </a:p>
        </p:txBody>
      </p:sp>
      <p:sp>
        <p:nvSpPr>
          <p:cNvPr id="6" name="Téglalap 5"/>
          <p:cNvSpPr/>
          <p:nvPr/>
        </p:nvSpPr>
        <p:spPr>
          <a:xfrm>
            <a:off x="1659192" y="4362611"/>
            <a:ext cx="7079226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Mézes reggeli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és a </a:t>
            </a:r>
            <a:r>
              <a:rPr lang="hu-HU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Beporzók napja</a:t>
            </a:r>
            <a:r>
              <a:rPr lang="hu-H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országos programok</a:t>
            </a:r>
            <a:endParaRPr lang="hu-HU" sz="2400" dirty="0"/>
          </a:p>
        </p:txBody>
      </p:sp>
      <p:sp>
        <p:nvSpPr>
          <p:cNvPr id="7" name="Szövegdoboz 6"/>
          <p:cNvSpPr txBox="1"/>
          <p:nvPr/>
        </p:nvSpPr>
        <p:spPr>
          <a:xfrm>
            <a:off x="943896" y="679792"/>
            <a:ext cx="45720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dirty="0"/>
              <a:t>HATÁRTALANUL programsorozat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1022554" y="3632793"/>
            <a:ext cx="392307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dirty="0"/>
              <a:t>Tanösvény program a kertben</a:t>
            </a:r>
          </a:p>
        </p:txBody>
      </p:sp>
      <p:sp>
        <p:nvSpPr>
          <p:cNvPr id="9" name="Szövegdoboz 8"/>
          <p:cNvSpPr txBox="1"/>
          <p:nvPr/>
        </p:nvSpPr>
        <p:spPr>
          <a:xfrm>
            <a:off x="4866968" y="5079695"/>
            <a:ext cx="374609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dirty="0"/>
              <a:t>Vágtató </a:t>
            </a:r>
            <a:r>
              <a:rPr lang="hu-HU" sz="2400" dirty="0" err="1"/>
              <a:t>Hippók</a:t>
            </a:r>
            <a:r>
              <a:rPr lang="hu-HU" sz="2400" dirty="0"/>
              <a:t> kirándulásai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1396180" y="5050758"/>
            <a:ext cx="301850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dirty="0"/>
              <a:t>Házi sportbajnokságok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3097160" y="5895979"/>
            <a:ext cx="340196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hu-HU" sz="2400" dirty="0" err="1"/>
              <a:t>Újraélesztési</a:t>
            </a:r>
            <a:r>
              <a:rPr lang="hu-HU" sz="2400" dirty="0"/>
              <a:t> tanfolyamok</a:t>
            </a:r>
          </a:p>
        </p:txBody>
      </p:sp>
      <p:pic>
        <p:nvPicPr>
          <p:cNvPr id="5122" name="Picture 2" descr="szomorú – Wikiszótá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787" y="120097"/>
            <a:ext cx="1180586" cy="11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zomorú – Wikiszótá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896" y="5587064"/>
            <a:ext cx="1180586" cy="118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4479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299008" y="300100"/>
            <a:ext cx="76003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/>
              <a:t>A tanév lezárásakor kaptuk a hírt:</a:t>
            </a:r>
          </a:p>
          <a:p>
            <a:r>
              <a:rPr lang="hu-HU" sz="2800" dirty="0"/>
              <a:t> ÖRÖKÖS ÖKOISKOLA lettünk!</a:t>
            </a:r>
          </a:p>
        </p:txBody>
      </p:sp>
      <p:pic>
        <p:nvPicPr>
          <p:cNvPr id="1028" name="Picture 4" descr="tűzijáték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275" y="1238370"/>
            <a:ext cx="5746377" cy="544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11702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156" y="1174955"/>
            <a:ext cx="6253316" cy="4689987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429">
            <a:off x="412954" y="4021324"/>
            <a:ext cx="3470787" cy="2315916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5408">
            <a:off x="340267" y="239620"/>
            <a:ext cx="2917964" cy="194704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34731">
            <a:off x="6085969" y="315503"/>
            <a:ext cx="2748588" cy="2061442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1113">
            <a:off x="5708030" y="3895818"/>
            <a:ext cx="3083110" cy="2605697"/>
          </a:xfrm>
          <a:prstGeom prst="rect">
            <a:avLst/>
          </a:prstGeom>
        </p:spPr>
      </p:pic>
      <p:pic>
        <p:nvPicPr>
          <p:cNvPr id="7172" name="Picture 4" descr="Flower gif animation - Virág gif animáció - Megaport Media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607" y="4760135"/>
            <a:ext cx="2078482" cy="207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413088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TM10001106[[fn=Jelvény]]</Template>
  <TotalTime>702</TotalTime>
  <Words>1705</Words>
  <Application>Microsoft Office PowerPoint</Application>
  <PresentationFormat>Diavetítés a képernyőre (4:3 oldalarány)</PresentationFormat>
  <Paragraphs>262</Paragraphs>
  <Slides>66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9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66</vt:i4>
      </vt:variant>
    </vt:vector>
  </HeadingPairs>
  <TitlesOfParts>
    <vt:vector size="76" baseType="lpstr">
      <vt:lpstr>Arial</vt:lpstr>
      <vt:lpstr>Calibri</vt:lpstr>
      <vt:lpstr>Courier New</vt:lpstr>
      <vt:lpstr>Gill Sans MT</vt:lpstr>
      <vt:lpstr>Impact</vt:lpstr>
      <vt:lpstr>Symbol</vt:lpstr>
      <vt:lpstr>Tahoma</vt:lpstr>
      <vt:lpstr>Times New Roman</vt:lpstr>
      <vt:lpstr>Wingdings</vt:lpstr>
      <vt:lpstr>Badge</vt:lpstr>
      <vt:lpstr>ÖKOISKOLA beszámoló 2020-2021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ÖKOISKOLA beszámoló 2020-2021</dc:title>
  <dc:creator>Frekot Erika</dc:creator>
  <cp:lastModifiedBy>frekote@sulid.hu</cp:lastModifiedBy>
  <cp:revision>102</cp:revision>
  <dcterms:created xsi:type="dcterms:W3CDTF">2021-01-14T12:39:43Z</dcterms:created>
  <dcterms:modified xsi:type="dcterms:W3CDTF">2021-08-08T13:36:54Z</dcterms:modified>
</cp:coreProperties>
</file>